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3" r:id="rId2"/>
    <p:sldId id="311" r:id="rId3"/>
    <p:sldId id="257" r:id="rId4"/>
    <p:sldId id="305" r:id="rId5"/>
    <p:sldId id="312" r:id="rId6"/>
    <p:sldId id="313" r:id="rId7"/>
    <p:sldId id="314" r:id="rId8"/>
    <p:sldId id="318" r:id="rId9"/>
    <p:sldId id="315" r:id="rId10"/>
    <p:sldId id="316" r:id="rId11"/>
    <p:sldId id="317" r:id="rId12"/>
    <p:sldId id="319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82"/>
    <p:restoredTop sz="89194" autoAdjust="0"/>
  </p:normalViewPr>
  <p:slideViewPr>
    <p:cSldViewPr snapToGrid="0" snapToObjects="1">
      <p:cViewPr>
        <p:scale>
          <a:sx n="118" d="100"/>
          <a:sy n="118" d="100"/>
        </p:scale>
        <p:origin x="1048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7061F-9E7C-6842-8E2F-9FBFA0188013}" type="datetimeFigureOut">
              <a:t>03/04/2017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0D35A-80CB-C04E-AC95-C38A89F52E20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287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0D35A-80CB-C04E-AC95-C38A89F52E20}" type="slidenum"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61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0D35A-80CB-C04E-AC95-C38A89F52E2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051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0D35A-80CB-C04E-AC95-C38A89F52E20}" type="slidenum"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06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0D35A-80CB-C04E-AC95-C38A89F52E20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3923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0D35A-80CB-C04E-AC95-C38A89F52E20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392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468-BBFA-D243-B334-E6E17422EAF6}" type="slidenum"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468-BBFA-D243-B334-E6E17422EAF6}" type="slidenum"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468-BBFA-D243-B334-E6E17422EAF6}" type="slidenum"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468-BBFA-D243-B334-E6E17422EAF6}" type="slidenum"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468-BBFA-D243-B334-E6E17422EAF6}" type="slidenum"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468-BBFA-D243-B334-E6E17422EAF6}" type="slidenum"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468-BBFA-D243-B334-E6E17422EAF6}" type="slidenum"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468-BBFA-D243-B334-E6E17422EAF6}" type="slidenum"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468-BBFA-D243-B334-E6E17422EAF6}" type="slidenum"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468-BBFA-D243-B334-E6E17422EAF6}" type="slidenum"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468-BBFA-D243-B334-E6E17422EAF6}" type="slidenum"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E2B36BE-F79E-E648-88F7-10BDFBC4609B}" type="datetimeFigureOut">
              <a:t>03/04/2017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3375468-BBFA-D243-B334-E6E17422EAF6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Mails de contact et grille d’entretien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1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Quelle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votre</a:t>
            </a:r>
            <a:r>
              <a:rPr lang="en-GB" dirty="0" smtClean="0"/>
              <a:t> position sur</a:t>
            </a:r>
            <a:r>
              <a:rPr lang="is-IS" dirty="0" smtClean="0"/>
              <a:t>...?”</a:t>
            </a:r>
          </a:p>
          <a:p>
            <a:r>
              <a:rPr lang="is-IS" dirty="0" smtClean="0"/>
              <a:t>“Que pouvez-vous répondre lorsqu’on réduit l’effet de ces médicaments à un effet placebo?”</a:t>
            </a:r>
          </a:p>
          <a:p>
            <a:r>
              <a:rPr lang="is-IS" dirty="0" smtClean="0"/>
              <a:t>“Que répondez-vous à ceux qui craindraient un sentiment d’abandondu malade...?”</a:t>
            </a:r>
          </a:p>
          <a:p>
            <a:r>
              <a:rPr lang="fr-FR" dirty="0"/>
              <a:t>Est-elle </a:t>
            </a:r>
            <a:r>
              <a:rPr lang="fr-FR" dirty="0" smtClean="0"/>
              <a:t>(l’association) légitime </a:t>
            </a:r>
            <a:r>
              <a:rPr lang="fr-FR" dirty="0"/>
              <a:t>pour représenter la parole du malade? Y </a:t>
            </a:r>
            <a:r>
              <a:rPr lang="fr-FR" dirty="0" err="1"/>
              <a:t>a-t-il</a:t>
            </a:r>
            <a:r>
              <a:rPr lang="fr-FR" dirty="0"/>
              <a:t> des conflits d’intérêts au sein de cette association à l’échelle nationale?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59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Evitez les questions d’opinion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exemple:</a:t>
            </a:r>
          </a:p>
          <a:p>
            <a:pPr lvl="1"/>
            <a:r>
              <a:rPr lang="fr-FR" dirty="0" smtClean="0"/>
              <a:t>“Croyez-vous à l’existence d’un effet psychologique d’un médicament?”</a:t>
            </a:r>
          </a:p>
          <a:p>
            <a:pPr lvl="1"/>
            <a:r>
              <a:rPr lang="fr-FR" dirty="0" smtClean="0"/>
              <a:t>“que pensez-vous des approches non médicamenteuses?” </a:t>
            </a:r>
          </a:p>
          <a:p>
            <a:pPr lvl="1"/>
            <a:r>
              <a:rPr lang="fr-FR" dirty="0" smtClean="0"/>
              <a:t>“Considérez-vous que l’efficacité des médicaments est bien évaluée par la HAS?” </a:t>
            </a:r>
          </a:p>
          <a:p>
            <a:pPr lvl="1"/>
            <a:r>
              <a:rPr lang="fr-FR" dirty="0" smtClean="0"/>
              <a:t>“Les arguments des industries pharmaceutiques sont-ils valables selon vous ?”</a:t>
            </a:r>
          </a:p>
          <a:p>
            <a:pPr lvl="1"/>
            <a:r>
              <a:rPr lang="fr-FR" dirty="0" smtClean="0"/>
              <a:t>“La sécurité sociale </a:t>
            </a:r>
            <a:r>
              <a:rPr lang="fr-FR" dirty="0" err="1" smtClean="0"/>
              <a:t>doit-elle</a:t>
            </a:r>
            <a:r>
              <a:rPr lang="fr-FR" dirty="0" smtClean="0"/>
              <a:t> privilégier la vie du patient ou l’équilibre de ses comptes en évitant de rembourser les médicaments trop chers?”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36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Privilégiez les questions “factuelles”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Par exemple:</a:t>
            </a:r>
          </a:p>
          <a:p>
            <a:pPr lvl="1"/>
            <a:r>
              <a:rPr lang="fr-FR" dirty="0" smtClean="0"/>
              <a:t>“Avez-vous mis en place de </a:t>
            </a:r>
            <a:r>
              <a:rPr lang="fr-FR" dirty="0" smtClean="0"/>
              <a:t>nouvelles </a:t>
            </a:r>
            <a:r>
              <a:rPr lang="fr-FR" dirty="0" smtClean="0"/>
              <a:t>études…?”</a:t>
            </a:r>
          </a:p>
          <a:p>
            <a:pPr lvl="1"/>
            <a:r>
              <a:rPr lang="fr-FR" dirty="0" smtClean="0"/>
              <a:t>« Existe t-il aujourd’hui des études qui portent sur l’efficacité des méthodes non médicamenteuses (stimulation cognitive, art-thérapie…)?Qu’en est-il de la prise en charge de ces techniques non médicamenteuses ? Le coût de remboursement de ces méthodes n’est-il pas plus grand que celui des médicaments. »</a:t>
            </a:r>
          </a:p>
          <a:p>
            <a:pPr lvl="1"/>
            <a:r>
              <a:rPr lang="fr-FR" dirty="0" smtClean="0"/>
              <a:t>« En octobre de l’année dernière, sur RTL, vous avez également mentionné le projet d’un “protocole de soin” qui devrait être mis en place avant d’envisager le déremboursement. S’agit-il d’une mesure prévue par la Plan Maladies Neurodégénératives (PMD) 2014-2019? Pouvez-vous nous en dire plus sur la nature et le but de ce projet? »</a:t>
            </a:r>
          </a:p>
          <a:p>
            <a:pPr lvl="1"/>
            <a:r>
              <a:rPr lang="fr-FR" dirty="0"/>
              <a:t>“Le président du </a:t>
            </a:r>
            <a:r>
              <a:rPr lang="fr-FR" dirty="0" err="1"/>
              <a:t>Leem</a:t>
            </a:r>
            <a:r>
              <a:rPr lang="fr-FR" dirty="0"/>
              <a:t> Patrick </a:t>
            </a:r>
            <a:r>
              <a:rPr lang="fr-FR" dirty="0" err="1"/>
              <a:t>Errard</a:t>
            </a:r>
            <a:r>
              <a:rPr lang="fr-FR" dirty="0"/>
              <a:t> a d'ailleurs participé à un débat citoyen à Marseille en janvier sur le prix de l'innovation en oncologie. Qu'avez-vous appris des opinions des citoyens avec qui vous avez discuté ? “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357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78177"/>
            <a:ext cx="8229600" cy="750711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Points à reprendre dans vos mails</a:t>
            </a:r>
            <a:endParaRPr lang="fr-FR" sz="3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67559" y="1248377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 </a:t>
            </a:r>
            <a:r>
              <a:rPr lang="fr-FR" sz="2300" b="1" dirty="0" smtClean="0"/>
              <a:t>1/ La présentation de vos mails :</a:t>
            </a:r>
          </a:p>
          <a:p>
            <a:endParaRPr lang="fr-FR" dirty="0"/>
          </a:p>
          <a:p>
            <a:pPr algn="just"/>
            <a:r>
              <a:rPr lang="fr-FR" sz="2000" dirty="0" smtClean="0">
                <a:solidFill>
                  <a:srgbClr val="FF0000"/>
                </a:solidFill>
              </a:rPr>
              <a:t>Le niveau de langage souvent trop soutenu, il faut aller à l’essentiel, sans être lapidaire.</a:t>
            </a:r>
          </a:p>
          <a:p>
            <a:endParaRPr lang="fr-FR" sz="2000" dirty="0" smtClean="0"/>
          </a:p>
          <a:p>
            <a:r>
              <a:rPr lang="fr-FR" sz="2000" dirty="0" smtClean="0"/>
              <a:t>Des exemples à éviter : </a:t>
            </a:r>
          </a:p>
          <a:p>
            <a:endParaRPr lang="fr-FR" sz="2000" dirty="0"/>
          </a:p>
          <a:p>
            <a:pPr algn="just"/>
            <a:r>
              <a:rPr lang="fr-FR" sz="2000" dirty="0" smtClean="0"/>
              <a:t>« </a:t>
            </a:r>
            <a:r>
              <a:rPr lang="fr-FR" sz="2000" dirty="0"/>
              <a:t>Nous </a:t>
            </a:r>
            <a:r>
              <a:rPr lang="fr-FR" sz="2000" dirty="0" smtClean="0"/>
              <a:t>soussignés » (</a:t>
            </a:r>
            <a:r>
              <a:rPr lang="mr-IN" sz="2000" dirty="0" smtClean="0"/>
              <a:t>…</a:t>
            </a:r>
            <a:r>
              <a:rPr lang="fr-FR" sz="2000" dirty="0" smtClean="0"/>
              <a:t>) « souhaitons </a:t>
            </a:r>
            <a:r>
              <a:rPr lang="fr-FR" sz="2000" dirty="0"/>
              <a:t>par la présente vous </a:t>
            </a:r>
            <a:r>
              <a:rPr lang="fr-FR" sz="2000" dirty="0" smtClean="0"/>
              <a:t>solliciter ».</a:t>
            </a:r>
          </a:p>
          <a:p>
            <a:pPr algn="just"/>
            <a:endParaRPr lang="fr-FR" sz="2000" dirty="0"/>
          </a:p>
          <a:p>
            <a:r>
              <a:rPr lang="fr-FR" sz="2000" dirty="0" smtClean="0"/>
              <a:t>« </a:t>
            </a:r>
            <a:r>
              <a:rPr lang="fr-FR" sz="2000" dirty="0"/>
              <a:t>Nous vous contactons, aujourd’hui, dans la </a:t>
            </a:r>
            <a:r>
              <a:rPr lang="fr-FR" sz="2000" dirty="0" smtClean="0"/>
              <a:t>perspective </a:t>
            </a:r>
            <a:r>
              <a:rPr lang="fr-FR" sz="2000" dirty="0"/>
              <a:t>que vous nous apportiez quelques </a:t>
            </a:r>
            <a:r>
              <a:rPr lang="fr-FR" sz="2000" dirty="0" err="1"/>
              <a:t>éléments</a:t>
            </a:r>
            <a:r>
              <a:rPr lang="fr-FR" sz="2000" dirty="0"/>
              <a:t> de votre riche </a:t>
            </a:r>
            <a:r>
              <a:rPr lang="fr-FR" sz="2000" dirty="0" err="1" smtClean="0"/>
              <a:t>expérience</a:t>
            </a:r>
            <a:r>
              <a:rPr lang="fr-FR" sz="2000" dirty="0" smtClean="0"/>
              <a:t> ».</a:t>
            </a:r>
            <a:endParaRPr lang="fr-FR" sz="2000" dirty="0"/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« Nous </a:t>
            </a:r>
            <a:r>
              <a:rPr lang="fr-FR" sz="2000" dirty="0"/>
              <a:t>souhaiterions à cet effet réaliser des entretiens avec des personnes incontournables agissant dans le milieu de la santé afin de recueillir leur point de </a:t>
            </a:r>
            <a:r>
              <a:rPr lang="fr-FR" sz="2000" dirty="0" smtClean="0"/>
              <a:t>vue ».</a:t>
            </a:r>
          </a:p>
          <a:p>
            <a:r>
              <a:rPr lang="fr-FR" sz="2000" dirty="0"/>
              <a:t>	</a:t>
            </a:r>
            <a:endParaRPr lang="fr-FR" sz="2300" b="1" dirty="0"/>
          </a:p>
        </p:txBody>
      </p:sp>
    </p:spTree>
    <p:extLst>
      <p:ext uri="{BB962C8B-B14F-4D97-AF65-F5344CB8AC3E}">
        <p14:creationId xmlns:p14="http://schemas.microsoft.com/office/powerpoint/2010/main" val="26101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50880" y="395077"/>
            <a:ext cx="8993120" cy="990600"/>
          </a:xfrm>
        </p:spPr>
        <p:txBody>
          <a:bodyPr>
            <a:noAutofit/>
          </a:bodyPr>
          <a:lstStyle/>
          <a:p>
            <a:pPr algn="ctr"/>
            <a:r>
              <a:rPr lang="fr-FR" sz="3600" dirty="0"/>
              <a:t>Points à reprendre dans vos mails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12109" y="1280662"/>
            <a:ext cx="841619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2/ </a:t>
            </a:r>
            <a:r>
              <a:rPr lang="fr-FR" sz="2400" b="1" dirty="0"/>
              <a:t>La présentation de votre travail 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Vous menez un travail de sociologie sur le sujet de « </a:t>
            </a:r>
            <a:r>
              <a:rPr lang="mr-IN" dirty="0" smtClean="0">
                <a:solidFill>
                  <a:srgbClr val="FF0000"/>
                </a:solidFill>
              </a:rPr>
              <a:t>…</a:t>
            </a:r>
            <a:r>
              <a:rPr lang="fr-FR" dirty="0" smtClean="0">
                <a:solidFill>
                  <a:srgbClr val="FF0000"/>
                </a:solidFill>
              </a:rPr>
              <a:t> », ça suffit.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	</a:t>
            </a:r>
            <a:endParaRPr lang="fr-FR" dirty="0" smtClean="0"/>
          </a:p>
          <a:p>
            <a:r>
              <a:rPr lang="fr-FR" dirty="0" smtClean="0"/>
              <a:t>Exemples à éviter: </a:t>
            </a:r>
            <a:endParaRPr lang="fr-FR" dirty="0"/>
          </a:p>
          <a:p>
            <a:r>
              <a:rPr lang="fr-FR" dirty="0" smtClean="0"/>
              <a:t>« Dans le cadre d’un cours nommé « Controverses », nous devons par groupe travailler sur certains sujets qui font controverses dans le monde scientifique. »</a:t>
            </a:r>
            <a:endParaRPr lang="fr-FR" dirty="0"/>
          </a:p>
          <a:p>
            <a:r>
              <a:rPr lang="fr-FR" dirty="0" smtClean="0"/>
              <a:t>«</a:t>
            </a:r>
            <a:r>
              <a:rPr lang="fr-FR" dirty="0"/>
              <a:t> Dans une optique académique, nous sommes sur le point de réaliser un projet de recherche sur une problématique </a:t>
            </a:r>
            <a:r>
              <a:rPr lang="fr-FR" dirty="0" smtClean="0"/>
              <a:t>majeure en cette période électorale</a:t>
            </a:r>
            <a:r>
              <a:rPr lang="fr-FR" dirty="0"/>
              <a:t> </a:t>
            </a:r>
            <a:r>
              <a:rPr lang="fr-FR" dirty="0" smtClean="0"/>
              <a:t>»</a:t>
            </a:r>
          </a:p>
          <a:p>
            <a:r>
              <a:rPr lang="fr-FR" dirty="0" smtClean="0"/>
              <a:t>« Ce </a:t>
            </a:r>
            <a:r>
              <a:rPr lang="fr-FR" dirty="0"/>
              <a:t>sera l’occasion pour nous de vous présenter nos recherches plus en détail et d’entendre votre point de vue, qui nous est très </a:t>
            </a:r>
            <a:r>
              <a:rPr lang="fr-FR" dirty="0" smtClean="0"/>
              <a:t>précieux » 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L’usage </a:t>
            </a:r>
            <a:r>
              <a:rPr lang="fr-FR" dirty="0">
                <a:solidFill>
                  <a:srgbClr val="FF0000"/>
                </a:solidFill>
              </a:rPr>
              <a:t>du terme « Controverses » à éviter dans vos mails pour deux raisons principales.</a:t>
            </a:r>
          </a:p>
          <a:p>
            <a:endParaRPr lang="fr-FR" dirty="0" smtClean="0"/>
          </a:p>
          <a:p>
            <a:r>
              <a:rPr lang="fr-FR" dirty="0"/>
              <a:t>		1/ Les acteurs ne sentent pas forcément « en situation de controverses », cela ne fait pas sens pour eux. </a:t>
            </a:r>
          </a:p>
          <a:p>
            <a:r>
              <a:rPr lang="fr-FR" dirty="0"/>
              <a:t>		2/ « Controverses » est souvent associé à </a:t>
            </a:r>
            <a:r>
              <a:rPr lang="fr-FR" dirty="0" smtClean="0"/>
              <a:t>polémique </a:t>
            </a:r>
            <a:r>
              <a:rPr lang="fr-FR" dirty="0"/>
              <a:t>dans la </a:t>
            </a:r>
            <a:r>
              <a:rPr lang="fr-FR" dirty="0" smtClean="0"/>
              <a:t>presse</a:t>
            </a:r>
          </a:p>
          <a:p>
            <a:r>
              <a:rPr lang="fr-FR" dirty="0"/>
              <a:t>	</a:t>
            </a:r>
            <a:r>
              <a:rPr lang="fr-FR" dirty="0" smtClean="0"/>
              <a:t>	3/ Les acteurs ne connaissent pas le cours de controverse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94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/>
              <a:t>Points à reprendre dans vos </a:t>
            </a:r>
            <a:r>
              <a:rPr lang="fr-FR" sz="3600" dirty="0" smtClean="0"/>
              <a:t>mails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/>
              <a:t>3/ Ciblez des personnes précises dans les institutions, évitez les adresses du type « </a:t>
            </a:r>
            <a:r>
              <a:rPr lang="fr-FR" b="1" dirty="0" err="1"/>
              <a:t>info.institution</a:t>
            </a:r>
            <a:r>
              <a:rPr lang="fr-FR" b="1" dirty="0"/>
              <a:t>@ </a:t>
            </a:r>
            <a:r>
              <a:rPr lang="fr-FR" b="1" dirty="0" smtClean="0"/>
              <a:t>» ou de passer par les services de communication</a:t>
            </a:r>
            <a:endParaRPr lang="fr-FR" b="1" dirty="0"/>
          </a:p>
          <a:p>
            <a:endParaRPr lang="is-IS" dirty="0" smtClean="0"/>
          </a:p>
          <a:p>
            <a:pPr algn="just"/>
            <a:r>
              <a:rPr lang="is-IS" dirty="0" smtClean="0">
                <a:solidFill>
                  <a:srgbClr val="FF0000"/>
                </a:solidFill>
              </a:rPr>
              <a:t>Sélectionnez les personnes avec parcimonie, rajoutez avant chacun de vos propositions de mails un paragraphe nous expliquant qui est la personne et pourquoi vous la choisissez. </a:t>
            </a:r>
          </a:p>
          <a:p>
            <a:pPr algn="just"/>
            <a:r>
              <a:rPr lang="fr-FR" dirty="0" smtClean="0"/>
              <a:t>E</a:t>
            </a:r>
            <a:r>
              <a:rPr lang="is-IS" dirty="0" smtClean="0"/>
              <a:t>x. </a:t>
            </a:r>
            <a:r>
              <a:rPr lang="fr-FR" dirty="0" smtClean="0"/>
              <a:t>P</a:t>
            </a:r>
            <a:r>
              <a:rPr lang="is-IS" dirty="0" smtClean="0"/>
              <a:t>ourquoi 2 personnes du Leem?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1770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Exemple de mail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     Bonjour</a:t>
            </a:r>
            <a:r>
              <a:rPr lang="fr-FR" dirty="0"/>
              <a:t>,</a:t>
            </a:r>
          </a:p>
          <a:p>
            <a:pPr algn="just"/>
            <a:r>
              <a:rPr lang="fr-FR" dirty="0"/>
              <a:t> </a:t>
            </a:r>
          </a:p>
          <a:p>
            <a:pPr algn="just"/>
            <a:r>
              <a:rPr lang="fr-FR" dirty="0"/>
              <a:t>Nous sommes des </a:t>
            </a:r>
            <a:r>
              <a:rPr lang="fr-FR" dirty="0" smtClean="0"/>
              <a:t>étudiants </a:t>
            </a:r>
            <a:r>
              <a:rPr lang="fr-FR" dirty="0"/>
              <a:t>de l’école des Mines de Paris menant un travail de sociologie </a:t>
            </a:r>
            <a:r>
              <a:rPr lang="fr-FR" dirty="0" smtClean="0"/>
              <a:t>sur </a:t>
            </a:r>
            <a:r>
              <a:rPr lang="fr-FR" dirty="0"/>
              <a:t>la question </a:t>
            </a:r>
            <a:r>
              <a:rPr lang="fr-FR" dirty="0" smtClean="0"/>
              <a:t>de </a:t>
            </a:r>
            <a:r>
              <a:rPr lang="fr-FR" dirty="0" smtClean="0">
                <a:solidFill>
                  <a:srgbClr val="FF0000"/>
                </a:solidFill>
              </a:rPr>
              <a:t>(votre sujet)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Dans </a:t>
            </a:r>
            <a:r>
              <a:rPr lang="fr-FR" dirty="0"/>
              <a:t>ce cadre, nous avons eu l’occasion de lire vos prises de position publiques </a:t>
            </a:r>
            <a:r>
              <a:rPr lang="fr-FR" dirty="0" smtClean="0"/>
              <a:t>(ou témoignage, commentaires</a:t>
            </a:r>
            <a:r>
              <a:rPr lang="is-IS" dirty="0" smtClean="0"/>
              <a:t>…) </a:t>
            </a:r>
            <a:r>
              <a:rPr lang="fr-FR" dirty="0" smtClean="0"/>
              <a:t>sur </a:t>
            </a:r>
            <a:r>
              <a:rPr lang="fr-FR" dirty="0"/>
              <a:t>la question </a:t>
            </a:r>
            <a:r>
              <a:rPr lang="fr-FR" dirty="0">
                <a:solidFill>
                  <a:srgbClr val="FF0000"/>
                </a:solidFill>
              </a:rPr>
              <a:t>(ici explicitation de la position)</a:t>
            </a:r>
            <a:r>
              <a:rPr lang="fr-FR" dirty="0"/>
              <a:t>.  Particulièrement </a:t>
            </a:r>
            <a:r>
              <a:rPr lang="fr-FR" dirty="0" smtClean="0"/>
              <a:t>intéressés </a:t>
            </a:r>
            <a:r>
              <a:rPr lang="fr-FR" dirty="0"/>
              <a:t>par votre </a:t>
            </a:r>
            <a:r>
              <a:rPr lang="fr-FR" dirty="0" smtClean="0"/>
              <a:t>propos</a:t>
            </a:r>
            <a:r>
              <a:rPr lang="fr-FR" dirty="0"/>
              <a:t>, nous souhaiterions savoir s’il serait possible de vous rencontrer, afin d’échanger sur le </a:t>
            </a:r>
            <a:r>
              <a:rPr lang="fr-FR" dirty="0" smtClean="0"/>
              <a:t>sujet. </a:t>
            </a:r>
            <a:endParaRPr lang="is-I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La grille d’entretien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b="1" dirty="0" smtClean="0"/>
              <a:t>1/ Il manque souvent des questions introductives :</a:t>
            </a:r>
          </a:p>
          <a:p>
            <a:endParaRPr lang="fr-FR" sz="1600" dirty="0" smtClean="0"/>
          </a:p>
          <a:p>
            <a:pPr lvl="1"/>
            <a:r>
              <a:rPr lang="fr-FR" sz="2400" dirty="0" smtClean="0"/>
              <a:t>Du type : </a:t>
            </a:r>
          </a:p>
          <a:p>
            <a:pPr lvl="1"/>
            <a:endParaRPr lang="fr-FR" sz="2400" dirty="0" smtClean="0"/>
          </a:p>
          <a:p>
            <a:r>
              <a:rPr lang="fr-FR" dirty="0" smtClean="0"/>
              <a:t>pouvez-nous présenter le rôle de votre organisation ? Votre rôle ?</a:t>
            </a:r>
          </a:p>
          <a:p>
            <a:endParaRPr lang="fr-FR" dirty="0" smtClean="0"/>
          </a:p>
          <a:p>
            <a:r>
              <a:rPr lang="fr-FR" dirty="0" smtClean="0"/>
              <a:t>Quand avez-vous commencé à vous intéresser au sujet de «</a:t>
            </a:r>
            <a:r>
              <a:rPr lang="mr-IN" dirty="0" smtClean="0"/>
              <a:t>…</a:t>
            </a:r>
            <a:r>
              <a:rPr lang="fr-FR" dirty="0" smtClean="0"/>
              <a:t> » 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  Pour quelles raisons ? </a:t>
            </a:r>
          </a:p>
        </p:txBody>
      </p:sp>
    </p:spTree>
    <p:extLst>
      <p:ext uri="{BB962C8B-B14F-4D97-AF65-F5344CB8AC3E}">
        <p14:creationId xmlns:p14="http://schemas.microsoft.com/office/powerpoint/2010/main" val="22319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La grille d’entretien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2/ Vos questions doivent être plus serrées sur les arguments des acteurs. </a:t>
            </a:r>
          </a:p>
          <a:p>
            <a:endParaRPr lang="fr-FR" dirty="0"/>
          </a:p>
          <a:p>
            <a:r>
              <a:rPr lang="fr-FR" dirty="0" smtClean="0"/>
              <a:t>A éviter: </a:t>
            </a:r>
          </a:p>
          <a:p>
            <a:endParaRPr lang="fr-FR" dirty="0"/>
          </a:p>
          <a:p>
            <a:r>
              <a:rPr lang="fr-FR" dirty="0" smtClean="0"/>
              <a:t>« Le </a:t>
            </a:r>
            <a:r>
              <a:rPr lang="fr-FR" dirty="0"/>
              <a:t>problème vient-il du système de fixation des prix </a:t>
            </a:r>
            <a:r>
              <a:rPr lang="fr-FR" dirty="0" smtClean="0"/>
              <a:t>? »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« Quels </a:t>
            </a:r>
            <a:r>
              <a:rPr lang="fr-FR" dirty="0"/>
              <a:t>sont les impacts économiques et sociaux du déremboursement selon vous</a:t>
            </a:r>
            <a:r>
              <a:rPr lang="fr-FR" dirty="0" smtClean="0"/>
              <a:t>? »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« Les </a:t>
            </a:r>
            <a:r>
              <a:rPr lang="fr-FR" dirty="0"/>
              <a:t>arguments des industries pharmaceutiques sont-ils valables selon vous </a:t>
            </a:r>
            <a:r>
              <a:rPr lang="fr-FR" dirty="0" smtClean="0"/>
              <a:t>? »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Conseil: partez des éléments d’intervention et arguments que les acteurs ont avancé publiquement.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00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Conseil: partez des éléments d’intervention et arguments que les acteurs ont avancé publiquement</a:t>
            </a:r>
            <a:endParaRPr lang="fr-FR" dirty="0" smtClean="0"/>
          </a:p>
          <a:p>
            <a:r>
              <a:rPr lang="fr-FR" dirty="0" smtClean="0"/>
              <a:t>Par exemple:</a:t>
            </a:r>
          </a:p>
          <a:p>
            <a:pPr lvl="1"/>
            <a:r>
              <a:rPr lang="fr-FR" dirty="0" smtClean="0"/>
              <a:t>“Dans un article du Quotidien du Médecin en mai 2016, Matthieu </a:t>
            </a:r>
            <a:r>
              <a:rPr lang="fr-FR" dirty="0" err="1" smtClean="0"/>
              <a:t>Ceccaldi</a:t>
            </a:r>
            <a:r>
              <a:rPr lang="fr-FR" dirty="0" smtClean="0"/>
              <a:t> de la fédération des CMRR dit qu’il y a un décalage entre l’idée que l’on se fait généralement de ces médicaments et ce qui est fait sur le terrain, pouvez-vous nous en parler ?” </a:t>
            </a:r>
          </a:p>
          <a:p>
            <a:pPr lvl="1"/>
            <a:r>
              <a:rPr lang="fr-FR" dirty="0" smtClean="0"/>
              <a:t>“Vous proposez dans cet article de mener une « réforme structurelle de notre système de santé ». En quoi consisterait-elle selon vous plus précisément en ce qui concerne la fixation du prix des médicaments ?”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7786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La grille d’entretien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b="1" dirty="0" smtClean="0"/>
              <a:t>3/ Evitez les questions frontales qui peuvent « braquer » vos enquêtés, sans vous apporter d’éléments probants. </a:t>
            </a:r>
          </a:p>
          <a:p>
            <a:pPr algn="just"/>
            <a:endParaRPr lang="fr-FR" b="1" dirty="0"/>
          </a:p>
          <a:p>
            <a:pPr algn="just"/>
            <a:r>
              <a:rPr lang="fr-FR" dirty="0" smtClean="0"/>
              <a:t>« En </a:t>
            </a:r>
            <a:r>
              <a:rPr lang="fr-FR" dirty="0"/>
              <a:t>quoi votre position, qui est d'ailleurs unique car à la frontière entre deux représentations antithétiques sur le médicament, illustre ce conflit actuel </a:t>
            </a:r>
            <a:r>
              <a:rPr lang="fr-FR" dirty="0" smtClean="0"/>
              <a:t>? »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« Quelle </a:t>
            </a:r>
            <a:r>
              <a:rPr lang="fr-FR" dirty="0"/>
              <a:t>est l’ampleur du lobby pharmaceutique dans cette controverse </a:t>
            </a:r>
            <a:r>
              <a:rPr lang="fr-FR" dirty="0" smtClean="0"/>
              <a:t>? »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« Comment </a:t>
            </a:r>
            <a:r>
              <a:rPr lang="fr-FR" dirty="0"/>
              <a:t>vous avez décidé d’agir concrètement ? Quels sont les dessous/ comment se prépare une telle action </a:t>
            </a:r>
            <a:r>
              <a:rPr lang="fr-FR" dirty="0" smtClean="0"/>
              <a:t>? » </a:t>
            </a:r>
            <a:endParaRPr lang="fr-FR" dirty="0"/>
          </a:p>
          <a:p>
            <a:pPr algn="just"/>
            <a:endParaRPr lang="fr-FR" dirty="0"/>
          </a:p>
          <a:p>
            <a:pPr algn="just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9943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9740</TotalTime>
  <Words>426</Words>
  <Application>Microsoft Macintosh PowerPoint</Application>
  <PresentationFormat>Présentation à l'écran (4:3)</PresentationFormat>
  <Paragraphs>96</Paragraphs>
  <Slides>12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Mangal</vt:lpstr>
      <vt:lpstr>Clarté</vt:lpstr>
      <vt:lpstr>Mails de contact et grille d’entretien</vt:lpstr>
      <vt:lpstr>Points à reprendre dans vos mails</vt:lpstr>
      <vt:lpstr>Points à reprendre dans vos mails</vt:lpstr>
      <vt:lpstr>Points à reprendre dans vos mails</vt:lpstr>
      <vt:lpstr>Exemple de mail </vt:lpstr>
      <vt:lpstr>La grille d’entretien</vt:lpstr>
      <vt:lpstr>La grille d’entretien</vt:lpstr>
      <vt:lpstr>Présentation PowerPoint</vt:lpstr>
      <vt:lpstr>La grille d’entretien </vt:lpstr>
      <vt:lpstr>Présentation PowerPoint</vt:lpstr>
      <vt:lpstr>Evitez les questions d’opinion</vt:lpstr>
      <vt:lpstr>Privilégiez les questions “factuelles”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L’article scientifique</dc:title>
  <dc:creator>Madeleine Akrich</dc:creator>
  <cp:lastModifiedBy>Utilisateur de Microsoft Office</cp:lastModifiedBy>
  <cp:revision>152</cp:revision>
  <cp:lastPrinted>2017-03-10T17:52:52Z</cp:lastPrinted>
  <dcterms:created xsi:type="dcterms:W3CDTF">2015-12-22T21:30:43Z</dcterms:created>
  <dcterms:modified xsi:type="dcterms:W3CDTF">2017-04-03T15:57:29Z</dcterms:modified>
</cp:coreProperties>
</file>